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6" r:id="rId2"/>
    <p:sldId id="257" r:id="rId3"/>
    <p:sldId id="269" r:id="rId4"/>
    <p:sldId id="270" r:id="rId5"/>
    <p:sldId id="271" r:id="rId6"/>
    <p:sldId id="272" r:id="rId7"/>
    <p:sldId id="273" r:id="rId8"/>
    <p:sldId id="274" r:id="rId9"/>
    <p:sldId id="276" r:id="rId10"/>
    <p:sldId id="260" r:id="rId11"/>
    <p:sldId id="263" r:id="rId12"/>
    <p:sldId id="278" r:id="rId13"/>
    <p:sldId id="279" r:id="rId14"/>
    <p:sldId id="265" r:id="rId15"/>
    <p:sldId id="266" r:id="rId16"/>
    <p:sldId id="267" r:id="rId17"/>
    <p:sldId id="268" r:id="rId18"/>
    <p:sldId id="262" r:id="rId19"/>
    <p:sldId id="27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vena Ackovska" initials="NA" lastIdx="1" clrIdx="0">
    <p:extLst>
      <p:ext uri="{19B8F6BF-5375-455C-9EA6-DF929625EA0E}">
        <p15:presenceInfo xmlns:p15="http://schemas.microsoft.com/office/powerpoint/2012/main" userId="a77ab3ce7e65eb9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80" d="100"/>
          <a:sy n="80" d="100"/>
        </p:scale>
        <p:origin x="63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\AppData\Local\Microsoft\Windows\Temporary%20Internet%20Files\Content.Outlook\Z9KQXYZ2\DAAD_WS_2015_TimeTable_v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AVG in results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mk-MK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[DAAD_WS_2015_TimeTable_v5.xlsx]Sheet1!$B$4</c:f>
              <c:strCache>
                <c:ptCount val="1"/>
                <c:pt idx="0">
                  <c:v>12./13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[DAAD_WS_2015_TimeTable_v5.xlsx]Sheet1!$C$3:$D$3</c:f>
              <c:strCache>
                <c:ptCount val="2"/>
                <c:pt idx="0">
                  <c:v>Structural programming</c:v>
                </c:pt>
                <c:pt idx="1">
                  <c:v>Object Oriented programming</c:v>
                </c:pt>
              </c:strCache>
            </c:strRef>
          </c:cat>
          <c:val>
            <c:numRef>
              <c:f>[DAAD_WS_2015_TimeTable_v5.xlsx]Sheet1!$C$4:$D$4</c:f>
              <c:numCache>
                <c:formatCode>General</c:formatCode>
                <c:ptCount val="2"/>
                <c:pt idx="0">
                  <c:v>6.62</c:v>
                </c:pt>
                <c:pt idx="1">
                  <c:v>5.35</c:v>
                </c:pt>
              </c:numCache>
            </c:numRef>
          </c:val>
        </c:ser>
        <c:ser>
          <c:idx val="1"/>
          <c:order val="1"/>
          <c:tx>
            <c:strRef>
              <c:f>[DAAD_WS_2015_TimeTable_v5.xlsx]Sheet1!$B$5</c:f>
              <c:strCache>
                <c:ptCount val="1"/>
                <c:pt idx="0">
                  <c:v>13/14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[DAAD_WS_2015_TimeTable_v5.xlsx]Sheet1!$C$3:$D$3</c:f>
              <c:strCache>
                <c:ptCount val="2"/>
                <c:pt idx="0">
                  <c:v>Structural programming</c:v>
                </c:pt>
                <c:pt idx="1">
                  <c:v>Object Oriented programming</c:v>
                </c:pt>
              </c:strCache>
            </c:strRef>
          </c:cat>
          <c:val>
            <c:numRef>
              <c:f>[DAAD_WS_2015_TimeTable_v5.xlsx]Sheet1!$C$5:$D$5</c:f>
              <c:numCache>
                <c:formatCode>General</c:formatCode>
                <c:ptCount val="2"/>
                <c:pt idx="0">
                  <c:v>6.67</c:v>
                </c:pt>
                <c:pt idx="1">
                  <c:v>5.1509999999999998</c:v>
                </c:pt>
              </c:numCache>
            </c:numRef>
          </c:val>
        </c:ser>
        <c:ser>
          <c:idx val="2"/>
          <c:order val="2"/>
          <c:tx>
            <c:strRef>
              <c:f>[DAAD_WS_2015_TimeTable_v5.xlsx]Sheet1!$B$6</c:f>
              <c:strCache>
                <c:ptCount val="1"/>
                <c:pt idx="0">
                  <c:v>14/15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[DAAD_WS_2015_TimeTable_v5.xlsx]Sheet1!$C$3:$D$3</c:f>
              <c:strCache>
                <c:ptCount val="2"/>
                <c:pt idx="0">
                  <c:v>Structural programming</c:v>
                </c:pt>
                <c:pt idx="1">
                  <c:v>Object Oriented programming</c:v>
                </c:pt>
              </c:strCache>
            </c:strRef>
          </c:cat>
          <c:val>
            <c:numRef>
              <c:f>[DAAD_WS_2015_TimeTable_v5.xlsx]Sheet1!$C$6:$D$6</c:f>
              <c:numCache>
                <c:formatCode>General</c:formatCode>
                <c:ptCount val="2"/>
                <c:pt idx="0">
                  <c:v>6.22</c:v>
                </c:pt>
                <c:pt idx="1">
                  <c:v>4.117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1764944"/>
        <c:axId val="188886096"/>
      </c:barChart>
      <c:catAx>
        <c:axId val="231764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mk-MK"/>
          </a:p>
        </c:txPr>
        <c:crossAx val="188886096"/>
        <c:crosses val="autoZero"/>
        <c:auto val="1"/>
        <c:lblAlgn val="ctr"/>
        <c:lblOffset val="100"/>
        <c:noMultiLvlLbl val="0"/>
      </c:catAx>
      <c:valAx>
        <c:axId val="188886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mk-MK"/>
          </a:p>
        </c:txPr>
        <c:crossAx val="231764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mk-M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mk-M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84874-9870-4B01-AD98-8BB6883D5287}" type="datetimeFigureOut">
              <a:rPr lang="mk-MK" smtClean="0"/>
              <a:t>24.08.2015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3E40F-5B85-4695-90C0-015A42EBE88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124139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66546-0760-406D-B09F-A98F2065B364}" type="slidenum">
              <a:rPr lang="en-US" altLang="mk-MK" smtClean="0"/>
              <a:pPr/>
              <a:t>‹#›</a:t>
            </a:fld>
            <a:endParaRPr lang="en-US" altLang="mk-MK"/>
          </a:p>
        </p:txBody>
      </p:sp>
    </p:spTree>
    <p:extLst>
      <p:ext uri="{BB962C8B-B14F-4D97-AF65-F5344CB8AC3E}">
        <p14:creationId xmlns:p14="http://schemas.microsoft.com/office/powerpoint/2010/main" val="1284006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43C1-E991-44F3-A810-91C11CB85B52}" type="slidenum">
              <a:rPr lang="en-US" altLang="mk-MK" smtClean="0"/>
              <a:pPr/>
              <a:t>‹#›</a:t>
            </a:fld>
            <a:endParaRPr lang="en-US" altLang="mk-MK"/>
          </a:p>
        </p:txBody>
      </p:sp>
    </p:spTree>
    <p:extLst>
      <p:ext uri="{BB962C8B-B14F-4D97-AF65-F5344CB8AC3E}">
        <p14:creationId xmlns:p14="http://schemas.microsoft.com/office/powerpoint/2010/main" val="3543192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43C1-E991-44F3-A810-91C11CB85B52}" type="slidenum">
              <a:rPr lang="en-US" altLang="mk-MK" smtClean="0"/>
              <a:pPr/>
              <a:t>‹#›</a:t>
            </a:fld>
            <a:endParaRPr lang="en-US" altLang="mk-MK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1266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43C1-E991-44F3-A810-91C11CB85B52}" type="slidenum">
              <a:rPr lang="en-US" altLang="mk-MK" smtClean="0"/>
              <a:pPr/>
              <a:t>‹#›</a:t>
            </a:fld>
            <a:endParaRPr lang="en-US" altLang="mk-MK"/>
          </a:p>
        </p:txBody>
      </p:sp>
    </p:spTree>
    <p:extLst>
      <p:ext uri="{BB962C8B-B14F-4D97-AF65-F5344CB8AC3E}">
        <p14:creationId xmlns:p14="http://schemas.microsoft.com/office/powerpoint/2010/main" val="3280527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43C1-E991-44F3-A810-91C11CB85B52}" type="slidenum">
              <a:rPr lang="en-US" altLang="mk-MK" smtClean="0"/>
              <a:pPr/>
              <a:t>‹#›</a:t>
            </a:fld>
            <a:endParaRPr lang="en-US" altLang="mk-MK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3672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43C1-E991-44F3-A810-91C11CB85B52}" type="slidenum">
              <a:rPr lang="en-US" altLang="mk-MK" smtClean="0"/>
              <a:pPr/>
              <a:t>‹#›</a:t>
            </a:fld>
            <a:endParaRPr lang="en-US" altLang="mk-MK"/>
          </a:p>
        </p:txBody>
      </p:sp>
    </p:spTree>
    <p:extLst>
      <p:ext uri="{BB962C8B-B14F-4D97-AF65-F5344CB8AC3E}">
        <p14:creationId xmlns:p14="http://schemas.microsoft.com/office/powerpoint/2010/main" val="4285359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07176-A68F-4E26-B3CC-A21A4E4B8AA9}" type="slidenum">
              <a:rPr lang="en-US" altLang="mk-MK" smtClean="0"/>
              <a:pPr/>
              <a:t>‹#›</a:t>
            </a:fld>
            <a:endParaRPr lang="en-US" altLang="mk-MK"/>
          </a:p>
        </p:txBody>
      </p:sp>
    </p:spTree>
    <p:extLst>
      <p:ext uri="{BB962C8B-B14F-4D97-AF65-F5344CB8AC3E}">
        <p14:creationId xmlns:p14="http://schemas.microsoft.com/office/powerpoint/2010/main" val="4142333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2B590-997F-41B0-A458-B754C52B76AD}" type="slidenum">
              <a:rPr lang="en-US" altLang="mk-MK" smtClean="0"/>
              <a:pPr/>
              <a:t>‹#›</a:t>
            </a:fld>
            <a:endParaRPr lang="en-US" altLang="mk-MK"/>
          </a:p>
        </p:txBody>
      </p:sp>
    </p:spTree>
    <p:extLst>
      <p:ext uri="{BB962C8B-B14F-4D97-AF65-F5344CB8AC3E}">
        <p14:creationId xmlns:p14="http://schemas.microsoft.com/office/powerpoint/2010/main" val="2554008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DBD1B-279F-494D-BDC4-A6E0CB4E527E}" type="slidenum">
              <a:rPr lang="en-US" altLang="mk-MK" smtClean="0"/>
              <a:pPr/>
              <a:t>‹#›</a:t>
            </a:fld>
            <a:endParaRPr lang="en-US" altLang="mk-MK"/>
          </a:p>
        </p:txBody>
      </p:sp>
    </p:spTree>
    <p:extLst>
      <p:ext uri="{BB962C8B-B14F-4D97-AF65-F5344CB8AC3E}">
        <p14:creationId xmlns:p14="http://schemas.microsoft.com/office/powerpoint/2010/main" val="1097522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474C-E0BA-423B-A36B-9C6FE686D8CC}" type="slidenum">
              <a:rPr lang="en-US" altLang="mk-MK" smtClean="0"/>
              <a:pPr/>
              <a:t>‹#›</a:t>
            </a:fld>
            <a:endParaRPr lang="en-US" altLang="mk-MK"/>
          </a:p>
        </p:txBody>
      </p:sp>
    </p:spTree>
    <p:extLst>
      <p:ext uri="{BB962C8B-B14F-4D97-AF65-F5344CB8AC3E}">
        <p14:creationId xmlns:p14="http://schemas.microsoft.com/office/powerpoint/2010/main" val="190589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EC0F-D7D9-4941-B42C-BA8EE9E5F43B}" type="slidenum">
              <a:rPr lang="en-US" altLang="mk-MK" smtClean="0"/>
              <a:pPr/>
              <a:t>‹#›</a:t>
            </a:fld>
            <a:endParaRPr lang="en-US" altLang="mk-MK"/>
          </a:p>
        </p:txBody>
      </p:sp>
    </p:spTree>
    <p:extLst>
      <p:ext uri="{BB962C8B-B14F-4D97-AF65-F5344CB8AC3E}">
        <p14:creationId xmlns:p14="http://schemas.microsoft.com/office/powerpoint/2010/main" val="336739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2760B-B287-4B3E-8565-CFAD8746B392}" type="slidenum">
              <a:rPr lang="en-US" altLang="mk-MK" smtClean="0"/>
              <a:pPr/>
              <a:t>‹#›</a:t>
            </a:fld>
            <a:endParaRPr lang="en-US" altLang="mk-MK"/>
          </a:p>
        </p:txBody>
      </p:sp>
    </p:spTree>
    <p:extLst>
      <p:ext uri="{BB962C8B-B14F-4D97-AF65-F5344CB8AC3E}">
        <p14:creationId xmlns:p14="http://schemas.microsoft.com/office/powerpoint/2010/main" val="3396366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C633-D4E8-4424-94C2-4F2296D71436}" type="slidenum">
              <a:rPr lang="en-US" altLang="mk-MK" smtClean="0"/>
              <a:pPr/>
              <a:t>‹#›</a:t>
            </a:fld>
            <a:endParaRPr lang="en-US" altLang="mk-MK"/>
          </a:p>
        </p:txBody>
      </p:sp>
    </p:spTree>
    <p:extLst>
      <p:ext uri="{BB962C8B-B14F-4D97-AF65-F5344CB8AC3E}">
        <p14:creationId xmlns:p14="http://schemas.microsoft.com/office/powerpoint/2010/main" val="1085978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EC24-81C5-423A-8F9B-E1FED26C684E}" type="slidenum">
              <a:rPr lang="en-US" altLang="mk-MK" smtClean="0"/>
              <a:pPr/>
              <a:t>‹#›</a:t>
            </a:fld>
            <a:endParaRPr lang="en-US" altLang="mk-MK"/>
          </a:p>
        </p:txBody>
      </p:sp>
    </p:spTree>
    <p:extLst>
      <p:ext uri="{BB962C8B-B14F-4D97-AF65-F5344CB8AC3E}">
        <p14:creationId xmlns:p14="http://schemas.microsoft.com/office/powerpoint/2010/main" val="2471504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AF3F9-696B-47D4-8C16-9B21146F596D}" type="slidenum">
              <a:rPr lang="en-US" altLang="mk-MK" smtClean="0"/>
              <a:pPr/>
              <a:t>‹#›</a:t>
            </a:fld>
            <a:endParaRPr lang="en-US" altLang="mk-MK"/>
          </a:p>
        </p:txBody>
      </p:sp>
    </p:spTree>
    <p:extLst>
      <p:ext uri="{BB962C8B-B14F-4D97-AF65-F5344CB8AC3E}">
        <p14:creationId xmlns:p14="http://schemas.microsoft.com/office/powerpoint/2010/main" val="1456373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41AA-79D2-4D32-83EB-A08B235A8AAD}" type="slidenum">
              <a:rPr lang="en-US" altLang="mk-MK" smtClean="0"/>
              <a:pPr/>
              <a:t>‹#›</a:t>
            </a:fld>
            <a:endParaRPr lang="en-US" altLang="mk-MK"/>
          </a:p>
        </p:txBody>
      </p:sp>
    </p:spTree>
    <p:extLst>
      <p:ext uri="{BB962C8B-B14F-4D97-AF65-F5344CB8AC3E}">
        <p14:creationId xmlns:p14="http://schemas.microsoft.com/office/powerpoint/2010/main" val="2138762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BEF43C1-E991-44F3-A810-91C11CB85B52}" type="slidenum">
              <a:rPr lang="en-US" altLang="mk-MK" smtClean="0"/>
              <a:pPr/>
              <a:t>‹#›</a:t>
            </a:fld>
            <a:endParaRPr lang="en-US" altLang="mk-MK"/>
          </a:p>
        </p:txBody>
      </p:sp>
    </p:spTree>
    <p:extLst>
      <p:ext uri="{BB962C8B-B14F-4D97-AF65-F5344CB8AC3E}">
        <p14:creationId xmlns:p14="http://schemas.microsoft.com/office/powerpoint/2010/main" val="89227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600200"/>
            <a:ext cx="5826719" cy="1646302"/>
          </a:xfrm>
        </p:spPr>
        <p:txBody>
          <a:bodyPr/>
          <a:lstStyle/>
          <a:p>
            <a:r>
              <a:rPr lang="en-US" sz="4400" dirty="0" smtClean="0"/>
              <a:t>The </a:t>
            </a:r>
            <a:r>
              <a:rPr lang="en-US" sz="4400" dirty="0"/>
              <a:t>influence of the new administrative law upon teaching OOP course </a:t>
            </a:r>
            <a:endParaRPr lang="en-US" altLang="mk-MK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altLang="mk-MK" b="1" dirty="0" smtClean="0">
                <a:solidFill>
                  <a:schemeClr val="tx1"/>
                </a:solidFill>
              </a:rPr>
              <a:t>Ana Madevska Bogdanova</a:t>
            </a:r>
          </a:p>
          <a:p>
            <a:r>
              <a:rPr lang="en-US" altLang="mk-MK" dirty="0" smtClean="0">
                <a:solidFill>
                  <a:schemeClr val="tx1"/>
                </a:solidFill>
              </a:rPr>
              <a:t>Nevena </a:t>
            </a:r>
            <a:r>
              <a:rPr lang="en-US" altLang="mk-MK" dirty="0" smtClean="0">
                <a:solidFill>
                  <a:schemeClr val="tx1"/>
                </a:solidFill>
              </a:rPr>
              <a:t>Ackovska</a:t>
            </a:r>
          </a:p>
          <a:p>
            <a:r>
              <a:rPr lang="en-US" altLang="mk-MK" dirty="0" smtClean="0">
                <a:solidFill>
                  <a:schemeClr val="tx2"/>
                </a:solidFill>
              </a:rPr>
              <a:t>University “</a:t>
            </a:r>
            <a:r>
              <a:rPr lang="en-US" altLang="mk-MK" dirty="0" err="1" smtClean="0">
                <a:solidFill>
                  <a:schemeClr val="tx2"/>
                </a:solidFill>
              </a:rPr>
              <a:t>Sts</a:t>
            </a:r>
            <a:r>
              <a:rPr lang="en-US" altLang="mk-MK" dirty="0" smtClean="0">
                <a:solidFill>
                  <a:schemeClr val="tx2"/>
                </a:solidFill>
              </a:rPr>
              <a:t>. Cyril and Methodius”, Skopje, Macedonia</a:t>
            </a:r>
          </a:p>
          <a:p>
            <a:r>
              <a:rPr lang="en-US" altLang="mk-MK" dirty="0" smtClean="0">
                <a:solidFill>
                  <a:schemeClr val="tx1"/>
                </a:solidFill>
              </a:rPr>
              <a:t>______________________________________________</a:t>
            </a:r>
          </a:p>
          <a:p>
            <a:pPr algn="l"/>
            <a:r>
              <a:rPr lang="en-US" altLang="mk-MK" sz="1200" b="1" dirty="0" smtClean="0">
                <a:solidFill>
                  <a:schemeClr val="tx2">
                    <a:lumMod val="50000"/>
                  </a:schemeClr>
                </a:solidFill>
              </a:rPr>
              <a:t>15-th workshop, </a:t>
            </a:r>
            <a:r>
              <a:rPr lang="en-US" altLang="mk-MK" sz="1200" b="1" dirty="0" err="1" smtClean="0">
                <a:solidFill>
                  <a:schemeClr val="tx2">
                    <a:lumMod val="50000"/>
                  </a:schemeClr>
                </a:solidFill>
              </a:rPr>
              <a:t>Bohinj</a:t>
            </a:r>
            <a:r>
              <a:rPr lang="en-US" altLang="mk-MK" sz="1200" b="1" dirty="0" smtClean="0">
                <a:solidFill>
                  <a:schemeClr val="tx2">
                    <a:lumMod val="50000"/>
                  </a:schemeClr>
                </a:solidFill>
              </a:rPr>
              <a:t>, SLOVENIA</a:t>
            </a:r>
            <a:endParaRPr lang="en-US" altLang="mk-MK" sz="12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about the programming courses? 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Programming courses in the first year </a:t>
            </a:r>
          </a:p>
          <a:p>
            <a:pPr lvl="1"/>
            <a:r>
              <a:rPr lang="en-US" dirty="0" smtClean="0"/>
              <a:t>Structured </a:t>
            </a:r>
            <a:r>
              <a:rPr lang="en-US" dirty="0" smtClean="0"/>
              <a:t>Programming </a:t>
            </a:r>
            <a:r>
              <a:rPr lang="en-US" dirty="0" smtClean="0"/>
              <a:t>– FIRST semester</a:t>
            </a:r>
          </a:p>
          <a:p>
            <a:pPr lvl="1"/>
            <a:r>
              <a:rPr lang="en-US" dirty="0" smtClean="0"/>
              <a:t>Object Oriented programming – SECOND semester</a:t>
            </a:r>
          </a:p>
          <a:p>
            <a:r>
              <a:rPr lang="en-US" dirty="0" smtClean="0"/>
              <a:t>SP an OOP were held with full lab classes</a:t>
            </a:r>
          </a:p>
          <a:p>
            <a:pPr lvl="1"/>
            <a:r>
              <a:rPr lang="en-US" dirty="0" smtClean="0"/>
              <a:t>90 min classes</a:t>
            </a:r>
          </a:p>
          <a:p>
            <a:pPr lvl="1"/>
            <a:r>
              <a:rPr lang="en-US" dirty="0" smtClean="0"/>
              <a:t>Teaching assistant / lab assistant present and helping the students</a:t>
            </a:r>
          </a:p>
          <a:p>
            <a:pPr lvl="1"/>
            <a:r>
              <a:rPr lang="en-US" dirty="0" smtClean="0"/>
              <a:t>Must solve 3 programming problems</a:t>
            </a:r>
          </a:p>
          <a:p>
            <a:pPr lvl="2"/>
            <a:r>
              <a:rPr lang="en-US" dirty="0" smtClean="0"/>
              <a:t>Cover the material of the previous week</a:t>
            </a:r>
          </a:p>
          <a:p>
            <a:pPr lvl="2"/>
            <a:r>
              <a:rPr lang="en-US" sz="1800" b="1" dirty="0" smtClean="0">
                <a:solidFill>
                  <a:srgbClr val="FF0000"/>
                </a:solidFill>
              </a:rPr>
              <a:t>Evaluation at the end of the class</a:t>
            </a:r>
          </a:p>
          <a:p>
            <a:endParaRPr lang="en-US" dirty="0" smtClean="0"/>
          </a:p>
          <a:p>
            <a:pPr marL="0" indent="0">
              <a:buNone/>
            </a:pPr>
            <a:endParaRPr lang="mk-MK" dirty="0"/>
          </a:p>
        </p:txBody>
      </p:sp>
      <p:pic>
        <p:nvPicPr>
          <p:cNvPr id="4" name="Picture 2" descr="re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75" y="0"/>
            <a:ext cx="1825625" cy="182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173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2014 / 2015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same students that first semester have SP, the second semester  - have OOP course</a:t>
            </a:r>
          </a:p>
          <a:p>
            <a:r>
              <a:rPr lang="en-US" dirty="0" smtClean="0"/>
              <a:t>First semester</a:t>
            </a:r>
          </a:p>
          <a:p>
            <a:pPr lvl="1"/>
            <a:r>
              <a:rPr lang="en-US" dirty="0" smtClean="0"/>
              <a:t>WITH lab </a:t>
            </a:r>
            <a:r>
              <a:rPr lang="en-US" dirty="0" err="1" smtClean="0"/>
              <a:t>excercises</a:t>
            </a:r>
            <a:endParaRPr lang="en-US" dirty="0"/>
          </a:p>
          <a:p>
            <a:r>
              <a:rPr lang="en-US" dirty="0" smtClean="0"/>
              <a:t>Second semester – </a:t>
            </a:r>
            <a:r>
              <a:rPr lang="en-US" dirty="0" smtClean="0"/>
              <a:t>OOP with the new law</a:t>
            </a:r>
            <a:endParaRPr lang="en-US" dirty="0" smtClean="0"/>
          </a:p>
          <a:p>
            <a:pPr lvl="1"/>
            <a:r>
              <a:rPr lang="en-US" dirty="0" smtClean="0"/>
              <a:t>No lab </a:t>
            </a:r>
            <a:r>
              <a:rPr lang="en-US" dirty="0" err="1" smtClean="0"/>
              <a:t>excercises</a:t>
            </a:r>
            <a:r>
              <a:rPr lang="en-US" dirty="0" smtClean="0"/>
              <a:t> in classical terms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WHY?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4" name="Picture 2" descr="re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75" y="0"/>
            <a:ext cx="1825625" cy="182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16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 that politics…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new law…</a:t>
            </a:r>
            <a:endParaRPr lang="en-US" dirty="0"/>
          </a:p>
          <a:p>
            <a:pPr lvl="1"/>
            <a:r>
              <a:rPr lang="en-US" dirty="0"/>
              <a:t>February 2015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more part-time workers are allowed </a:t>
            </a:r>
            <a:r>
              <a:rPr lang="en-US" dirty="0" smtClean="0"/>
              <a:t>in each institution</a:t>
            </a:r>
            <a:endParaRPr lang="en-US" dirty="0"/>
          </a:p>
          <a:p>
            <a:pPr lvl="1"/>
            <a:r>
              <a:rPr lang="en-US" dirty="0"/>
              <a:t>BUT, also at state Universities (faculties)</a:t>
            </a:r>
          </a:p>
          <a:p>
            <a:pPr lvl="1"/>
            <a:r>
              <a:rPr lang="en-US" dirty="0" smtClean="0"/>
              <a:t>Lab assistants </a:t>
            </a:r>
            <a:r>
              <a:rPr lang="en-US" dirty="0"/>
              <a:t>= part-time workers</a:t>
            </a:r>
          </a:p>
          <a:p>
            <a:pPr lvl="1"/>
            <a:r>
              <a:rPr lang="en-US" dirty="0"/>
              <a:t>NO MORE</a:t>
            </a:r>
            <a:r>
              <a:rPr lang="en-US" dirty="0" smtClean="0"/>
              <a:t>!</a:t>
            </a:r>
          </a:p>
          <a:p>
            <a:r>
              <a:rPr lang="en-US" dirty="0" smtClean="0"/>
              <a:t>Mostly affected </a:t>
            </a:r>
          </a:p>
          <a:p>
            <a:pPr lvl="1"/>
            <a:r>
              <a:rPr lang="en-US" dirty="0" smtClean="0"/>
              <a:t>Technical faculties</a:t>
            </a:r>
          </a:p>
          <a:p>
            <a:pPr lvl="1"/>
            <a:r>
              <a:rPr lang="en-US" dirty="0" smtClean="0"/>
              <a:t>FINKI</a:t>
            </a:r>
            <a:endParaRPr lang="en-US" dirty="0"/>
          </a:p>
          <a:p>
            <a:endParaRPr lang="mk-MK" dirty="0"/>
          </a:p>
        </p:txBody>
      </p:sp>
      <p:pic>
        <p:nvPicPr>
          <p:cNvPr id="4" name="Picture 2" descr="re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75" y="0"/>
            <a:ext cx="1825625" cy="182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18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did after </a:t>
            </a:r>
            <a:r>
              <a:rPr lang="en-US" dirty="0" smtClean="0"/>
              <a:t>the famous law 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54501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Mandatory courses (all semesters)</a:t>
            </a:r>
          </a:p>
          <a:p>
            <a:pPr lvl="1"/>
            <a:r>
              <a:rPr lang="en-US" sz="2000" dirty="0" smtClean="0"/>
              <a:t>Fewer </a:t>
            </a:r>
            <a:r>
              <a:rPr lang="en-US" sz="2000" dirty="0" smtClean="0"/>
              <a:t>laboratory classes with the available assistants and technical stuff </a:t>
            </a:r>
          </a:p>
          <a:p>
            <a:pPr lvl="2"/>
            <a:r>
              <a:rPr lang="en-US" sz="1800" b="1" dirty="0" smtClean="0">
                <a:solidFill>
                  <a:srgbClr val="FF0000"/>
                </a:solidFill>
              </a:rPr>
              <a:t>Only </a:t>
            </a:r>
            <a:r>
              <a:rPr lang="en-US" sz="1800" b="1" dirty="0" smtClean="0">
                <a:solidFill>
                  <a:srgbClr val="FF0000"/>
                </a:solidFill>
              </a:rPr>
              <a:t>consultations</a:t>
            </a:r>
          </a:p>
          <a:p>
            <a:pPr lvl="2"/>
            <a:r>
              <a:rPr lang="en-US" sz="1800" dirty="0" smtClean="0"/>
              <a:t>During </a:t>
            </a:r>
            <a:r>
              <a:rPr lang="en-US" sz="1800" dirty="0"/>
              <a:t>consultations, students are asked several questions in order to be sure if they has finished the task on their own</a:t>
            </a:r>
          </a:p>
          <a:p>
            <a:pPr lvl="3"/>
            <a:r>
              <a:rPr lang="en-US" sz="1600" dirty="0"/>
              <a:t>At least, if the solution is clear to them </a:t>
            </a:r>
            <a:r>
              <a:rPr lang="en-US" sz="1600" dirty="0" smtClean="0">
                <a:sym typeface="Wingdings" panose="05000000000000000000" pitchFamily="2" charset="2"/>
              </a:rPr>
              <a:t>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Weekly tasks are mandatory, done at home and to be delivered within a </a:t>
            </a:r>
            <a:r>
              <a:rPr lang="en-US" sz="2000" dirty="0" smtClean="0">
                <a:solidFill>
                  <a:srgbClr val="0070C0"/>
                </a:solidFill>
              </a:rPr>
              <a:t>week using the CODE</a:t>
            </a:r>
          </a:p>
          <a:p>
            <a:pPr lvl="2"/>
            <a:r>
              <a:rPr lang="en-US" sz="1800" dirty="0" smtClean="0">
                <a:solidFill>
                  <a:srgbClr val="0070C0"/>
                </a:solidFill>
              </a:rPr>
              <a:t>CODE- </a:t>
            </a:r>
            <a:r>
              <a:rPr lang="en-US" sz="1800" dirty="0"/>
              <a:t>Platform for automatic compilation, execution and saving the work on the problems from programming courses on FINKI.</a:t>
            </a:r>
          </a:p>
          <a:p>
            <a:pPr lvl="2"/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4" name="Picture 2" descr="re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75" y="0"/>
            <a:ext cx="1825625" cy="182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370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students say – different opinions 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7848601" cy="44688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1. Students </a:t>
            </a:r>
            <a:r>
              <a:rPr lang="en-US" sz="2000" dirty="0" smtClean="0"/>
              <a:t>with good programming background from high schools</a:t>
            </a:r>
          </a:p>
          <a:p>
            <a:pPr lvl="1"/>
            <a:r>
              <a:rPr lang="en-US" sz="2000" b="1" dirty="0">
                <a:solidFill>
                  <a:srgbClr val="C00000"/>
                </a:solidFill>
              </a:rPr>
              <a:t>LIKE this way better since they could finish the tasks in their own time</a:t>
            </a:r>
          </a:p>
          <a:p>
            <a:pPr marL="0" indent="0">
              <a:buNone/>
            </a:pPr>
            <a:r>
              <a:rPr lang="en-US" sz="2000" dirty="0" smtClean="0"/>
              <a:t>2. First </a:t>
            </a:r>
            <a:r>
              <a:rPr lang="en-US" sz="2000" dirty="0" smtClean="0"/>
              <a:t>time programmers - Students that programing is new to them, but cope with the programming paradigms easily</a:t>
            </a:r>
          </a:p>
          <a:p>
            <a:pPr lvl="1"/>
            <a:r>
              <a:rPr lang="en-US" sz="2000" b="1" dirty="0" smtClean="0">
                <a:solidFill>
                  <a:srgbClr val="C00000"/>
                </a:solidFill>
              </a:rPr>
              <a:t>LIKE – since they could spare as much time as they needed not only 90 min as the regular lab. </a:t>
            </a:r>
            <a:r>
              <a:rPr lang="en-US" sz="2000" b="1" dirty="0">
                <a:solidFill>
                  <a:srgbClr val="C00000"/>
                </a:solidFill>
              </a:rPr>
              <a:t>e</a:t>
            </a:r>
            <a:r>
              <a:rPr lang="en-US" sz="2000" b="1" dirty="0" smtClean="0">
                <a:solidFill>
                  <a:srgbClr val="C00000"/>
                </a:solidFill>
              </a:rPr>
              <a:t>xercises take place</a:t>
            </a:r>
          </a:p>
          <a:p>
            <a:pPr marL="0" indent="0">
              <a:buNone/>
            </a:pPr>
            <a:r>
              <a:rPr lang="en-US" sz="2000" dirty="0" smtClean="0"/>
              <a:t>3. First </a:t>
            </a:r>
            <a:r>
              <a:rPr lang="en-US" sz="2000" dirty="0" smtClean="0"/>
              <a:t>time programmers and need more attention to cope with the programming</a:t>
            </a:r>
          </a:p>
          <a:p>
            <a:pPr lvl="1"/>
            <a:r>
              <a:rPr lang="en-US" sz="2000" b="1" dirty="0" smtClean="0">
                <a:solidFill>
                  <a:srgbClr val="FF0000"/>
                </a:solidFill>
              </a:rPr>
              <a:t>DON’T LIKE – since they need more explanation and help during solving the programming tasks</a:t>
            </a:r>
          </a:p>
          <a:p>
            <a:pPr marL="457200" lvl="1" indent="0">
              <a:buNone/>
            </a:pPr>
            <a:endParaRPr lang="mk-MK" sz="1800" dirty="0"/>
          </a:p>
        </p:txBody>
      </p:sp>
      <p:pic>
        <p:nvPicPr>
          <p:cNvPr id="4" name="Picture 2" descr="re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75" y="0"/>
            <a:ext cx="1825625" cy="182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64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47933"/>
            <a:ext cx="6347713" cy="1320800"/>
          </a:xfrm>
        </p:spPr>
        <p:txBody>
          <a:bodyPr/>
          <a:lstStyle/>
          <a:p>
            <a:r>
              <a:rPr lang="en-US" dirty="0" smtClean="0"/>
              <a:t>Some statistics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742" y="1172703"/>
            <a:ext cx="6347714" cy="3880773"/>
          </a:xfrm>
        </p:spPr>
        <p:txBody>
          <a:bodyPr/>
          <a:lstStyle/>
          <a:p>
            <a:r>
              <a:rPr lang="en-US" dirty="0" smtClean="0"/>
              <a:t>To avoid partial</a:t>
            </a:r>
            <a:r>
              <a:rPr lang="en-US" dirty="0"/>
              <a:t> </a:t>
            </a:r>
            <a:r>
              <a:rPr lang="en-US" dirty="0" smtClean="0"/>
              <a:t>statistic</a:t>
            </a:r>
          </a:p>
          <a:p>
            <a:pPr lvl="1"/>
            <a:r>
              <a:rPr lang="en-US" dirty="0" smtClean="0"/>
              <a:t>because the three-times exam cycle is not finished</a:t>
            </a:r>
          </a:p>
          <a:p>
            <a:pPr lvl="2"/>
            <a:r>
              <a:rPr lang="en-US" dirty="0" smtClean="0"/>
              <a:t>Structural programming – the last one is in September</a:t>
            </a:r>
          </a:p>
          <a:p>
            <a:pPr lvl="2"/>
            <a:r>
              <a:rPr lang="en-US" dirty="0" smtClean="0"/>
              <a:t>OOP – had only one in June</a:t>
            </a:r>
          </a:p>
          <a:p>
            <a:r>
              <a:rPr lang="en-US" dirty="0" smtClean="0"/>
              <a:t>That’s why – lab results (1-10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Average results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8231989"/>
              </p:ext>
            </p:extLst>
          </p:nvPr>
        </p:nvGraphicFramePr>
        <p:xfrm>
          <a:off x="3531742" y="3560664"/>
          <a:ext cx="4800601" cy="2985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554128"/>
              </p:ext>
            </p:extLst>
          </p:nvPr>
        </p:nvGraphicFramePr>
        <p:xfrm>
          <a:off x="228600" y="4659046"/>
          <a:ext cx="297180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0600"/>
                <a:gridCol w="990600"/>
                <a:gridCol w="990600"/>
              </a:tblGrid>
              <a:tr h="403098">
                <a:tc>
                  <a:txBody>
                    <a:bodyPr/>
                    <a:lstStyle/>
                    <a:p>
                      <a:pPr algn="l" fontAlgn="b"/>
                      <a:r>
                        <a:rPr lang="mk-MK" sz="1600" u="none" strike="noStrike" dirty="0">
                          <a:effectLst/>
                        </a:rPr>
                        <a:t> </a:t>
                      </a:r>
                      <a:endParaRPr lang="mk-MK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SP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OOP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2034">
                <a:tc>
                  <a:txBody>
                    <a:bodyPr/>
                    <a:lstStyle/>
                    <a:p>
                      <a:pPr algn="l" fontAlgn="b"/>
                      <a:r>
                        <a:rPr lang="mk-MK" sz="1600" u="none" strike="noStrike" dirty="0" smtClean="0">
                          <a:effectLst/>
                        </a:rPr>
                        <a:t>12/13</a:t>
                      </a:r>
                      <a:endParaRPr lang="mk-MK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600" u="none" strike="noStrike" dirty="0">
                          <a:effectLst/>
                        </a:rPr>
                        <a:t>6,62</a:t>
                      </a:r>
                      <a:endParaRPr lang="mk-MK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600" u="none" strike="noStrike">
                          <a:effectLst/>
                        </a:rPr>
                        <a:t>5,35</a:t>
                      </a:r>
                      <a:endParaRPr lang="mk-M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2034">
                <a:tc>
                  <a:txBody>
                    <a:bodyPr/>
                    <a:lstStyle/>
                    <a:p>
                      <a:pPr algn="l" fontAlgn="b"/>
                      <a:r>
                        <a:rPr lang="mk-MK" sz="1600" u="none" strike="noStrike">
                          <a:effectLst/>
                        </a:rPr>
                        <a:t>13/14</a:t>
                      </a:r>
                      <a:endParaRPr lang="mk-M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600" u="none" strike="noStrike" dirty="0">
                          <a:effectLst/>
                        </a:rPr>
                        <a:t>6,67</a:t>
                      </a:r>
                      <a:endParaRPr lang="mk-MK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600" u="none" strike="noStrike" dirty="0">
                          <a:effectLst/>
                        </a:rPr>
                        <a:t>5,151</a:t>
                      </a:r>
                      <a:endParaRPr lang="mk-MK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2034">
                <a:tc>
                  <a:txBody>
                    <a:bodyPr/>
                    <a:lstStyle/>
                    <a:p>
                      <a:pPr algn="l" fontAlgn="b"/>
                      <a:r>
                        <a:rPr lang="mk-MK" sz="1600" u="none" strike="noStrike">
                          <a:effectLst/>
                        </a:rPr>
                        <a:t>14/15</a:t>
                      </a:r>
                      <a:endParaRPr lang="mk-M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600" u="none" strike="noStrike">
                          <a:effectLst/>
                        </a:rPr>
                        <a:t>6,22</a:t>
                      </a:r>
                      <a:endParaRPr lang="mk-MK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600" u="none" strike="noStrike" dirty="0">
                          <a:effectLst/>
                        </a:rPr>
                        <a:t>4,117</a:t>
                      </a:r>
                      <a:endParaRPr lang="mk-MK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9" name="Picture 2" descr="re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75" y="0"/>
            <a:ext cx="1825625" cy="182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579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Latest development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government has introduced some relaxation in the administrative law</a:t>
            </a:r>
          </a:p>
          <a:p>
            <a:r>
              <a:rPr lang="en-US" dirty="0" smtClean="0"/>
              <a:t>We can now hire </a:t>
            </a:r>
            <a:r>
              <a:rPr lang="en-US" dirty="0" smtClean="0"/>
              <a:t>lab assistants</a:t>
            </a:r>
            <a:r>
              <a:rPr lang="en-US" dirty="0" smtClean="0"/>
              <a:t>, </a:t>
            </a:r>
            <a:r>
              <a:rPr lang="en-US" dirty="0" smtClean="0"/>
              <a:t>but only if they are approved by the Ministry of finance</a:t>
            </a:r>
          </a:p>
          <a:p>
            <a:pPr lvl="1"/>
            <a:r>
              <a:rPr lang="en-US" dirty="0" smtClean="0"/>
              <a:t>The faculty is paying for their fee, but…</a:t>
            </a:r>
          </a:p>
          <a:p>
            <a:r>
              <a:rPr lang="en-US" dirty="0" smtClean="0"/>
              <a:t>For the next Academic year, starting  September 15-th</a:t>
            </a:r>
          </a:p>
          <a:p>
            <a:pPr lvl="1"/>
            <a:r>
              <a:rPr lang="en-US" dirty="0" smtClean="0"/>
              <a:t>We can ask for approving few names  - some PhD students that are available for the semester</a:t>
            </a:r>
          </a:p>
          <a:p>
            <a:pPr lvl="2"/>
            <a:r>
              <a:rPr lang="en-US" dirty="0" smtClean="0"/>
              <a:t>Hopefully</a:t>
            </a:r>
          </a:p>
          <a:p>
            <a:pPr lvl="1"/>
            <a:r>
              <a:rPr lang="en-US" dirty="0" smtClean="0"/>
              <a:t>But we need at least 30 persons…</a:t>
            </a:r>
          </a:p>
        </p:txBody>
      </p:sp>
      <p:pic>
        <p:nvPicPr>
          <p:cNvPr id="4" name="Picture 2" descr="re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75" y="0"/>
            <a:ext cx="1825625" cy="182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42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proceed…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year we will:</a:t>
            </a:r>
          </a:p>
          <a:p>
            <a:r>
              <a:rPr lang="en-US" dirty="0" smtClean="0"/>
              <a:t>Try to get approval for the few available demonstrators before the semester start</a:t>
            </a:r>
          </a:p>
          <a:p>
            <a:r>
              <a:rPr lang="en-US" dirty="0" smtClean="0"/>
              <a:t>The programming courses in the first semester is the most important to be covered by the demonstrators</a:t>
            </a:r>
          </a:p>
          <a:p>
            <a:r>
              <a:rPr lang="en-US" dirty="0" smtClean="0"/>
              <a:t>The other courses will be covered by the</a:t>
            </a:r>
          </a:p>
          <a:p>
            <a:pPr lvl="1"/>
            <a:r>
              <a:rPr lang="en-US" dirty="0" smtClean="0"/>
              <a:t>employed assistants</a:t>
            </a:r>
          </a:p>
          <a:p>
            <a:pPr lvl="1"/>
            <a:r>
              <a:rPr lang="en-US" dirty="0" smtClean="0"/>
              <a:t>Course professors</a:t>
            </a:r>
            <a:endParaRPr lang="mk-MK" dirty="0"/>
          </a:p>
        </p:txBody>
      </p:sp>
      <p:pic>
        <p:nvPicPr>
          <p:cNvPr id="4" name="Picture 2" descr="re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75" y="0"/>
            <a:ext cx="1825625" cy="182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33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dirty="0" smtClean="0"/>
              <a:t>onclusion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543799" cy="5029200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new law has shaken the way we worked, but gave new ideas</a:t>
            </a:r>
          </a:p>
          <a:p>
            <a:r>
              <a:rPr lang="en-US" sz="2000" dirty="0" smtClean="0"/>
              <a:t>To change the classical approach  - Hybrid </a:t>
            </a:r>
            <a:r>
              <a:rPr lang="en-US" sz="2000" dirty="0" smtClean="0"/>
              <a:t>system</a:t>
            </a:r>
          </a:p>
          <a:p>
            <a:r>
              <a:rPr lang="en-US" sz="2000" dirty="0" smtClean="0"/>
              <a:t>This stays the </a:t>
            </a:r>
            <a:r>
              <a:rPr lang="en-US" sz="2000" dirty="0" err="1" smtClean="0"/>
              <a:t>sae</a:t>
            </a:r>
            <a:r>
              <a:rPr lang="en-US" sz="2000" dirty="0" smtClean="0"/>
              <a:t> - First </a:t>
            </a:r>
            <a:r>
              <a:rPr lang="en-US" sz="2000" dirty="0" smtClean="0"/>
              <a:t>year – OBLIGATORY lab exercises </a:t>
            </a:r>
          </a:p>
          <a:p>
            <a:pPr lvl="1"/>
            <a:r>
              <a:rPr lang="en-US" sz="1800" dirty="0" smtClean="0"/>
              <a:t>Assistants</a:t>
            </a:r>
          </a:p>
          <a:p>
            <a:pPr lvl="1"/>
            <a:r>
              <a:rPr lang="en-US" sz="1800" dirty="0" smtClean="0"/>
              <a:t>Demonstrators</a:t>
            </a:r>
          </a:p>
          <a:p>
            <a:r>
              <a:rPr lang="en-US" sz="2000" dirty="0" smtClean="0"/>
              <a:t>Each week  - few programming tasks</a:t>
            </a:r>
          </a:p>
          <a:p>
            <a:pPr lvl="1"/>
            <a:r>
              <a:rPr lang="en-US" sz="1800" dirty="0" smtClean="0"/>
              <a:t>As it was last year</a:t>
            </a:r>
          </a:p>
          <a:p>
            <a:pPr lvl="2"/>
            <a:r>
              <a:rPr lang="en-US" sz="1600" dirty="0" smtClean="0"/>
              <a:t>With no </a:t>
            </a:r>
            <a:r>
              <a:rPr lang="en-US" sz="1600" dirty="0" smtClean="0"/>
              <a:t>difficulties to hire demonstrators</a:t>
            </a:r>
            <a:endParaRPr lang="en-US" sz="1600" dirty="0" smtClean="0"/>
          </a:p>
          <a:p>
            <a:r>
              <a:rPr lang="en-US" sz="2000" dirty="0" smtClean="0"/>
              <a:t>… but </a:t>
            </a:r>
            <a:r>
              <a:rPr lang="en-US" sz="2800" b="1" dirty="0" smtClean="0"/>
              <a:t>(here comes the new part)…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To give few more days to finish the lab tasks</a:t>
            </a:r>
            <a:endParaRPr lang="en-US" sz="1800" dirty="0">
              <a:solidFill>
                <a:srgbClr val="FF0000"/>
              </a:solidFill>
            </a:endParaRP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To be </a:t>
            </a:r>
            <a:r>
              <a:rPr lang="en-US" sz="1800" dirty="0" smtClean="0">
                <a:solidFill>
                  <a:srgbClr val="FF0000"/>
                </a:solidFill>
              </a:rPr>
              <a:t>processed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by the existing automatic programming </a:t>
            </a:r>
            <a:r>
              <a:rPr lang="en-US" sz="1800" dirty="0" smtClean="0">
                <a:solidFill>
                  <a:srgbClr val="FF0000"/>
                </a:solidFill>
              </a:rPr>
              <a:t>platform </a:t>
            </a:r>
            <a:r>
              <a:rPr lang="en-US" sz="1800" dirty="0" smtClean="0">
                <a:solidFill>
                  <a:srgbClr val="FF0000"/>
                </a:solidFill>
              </a:rPr>
              <a:t>(CODE)</a:t>
            </a:r>
            <a:endParaRPr lang="mk-MK" sz="1800" dirty="0">
              <a:solidFill>
                <a:srgbClr val="FF0000"/>
              </a:solidFill>
            </a:endParaRPr>
          </a:p>
        </p:txBody>
      </p:sp>
      <p:pic>
        <p:nvPicPr>
          <p:cNvPr id="4" name="Picture 2" descr="re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75" y="0"/>
            <a:ext cx="1825625" cy="182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255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611" y="546895"/>
            <a:ext cx="6347713" cy="1320800"/>
          </a:xfrm>
        </p:spPr>
        <p:txBody>
          <a:bodyPr/>
          <a:lstStyle/>
          <a:p>
            <a:r>
              <a:rPr lang="en-US" dirty="0" smtClean="0"/>
              <a:t>Hope for better results in the programming courses!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mk-MK" dirty="0"/>
          </a:p>
        </p:txBody>
      </p:sp>
      <p:sp>
        <p:nvSpPr>
          <p:cNvPr id="4" name="Rectangle 3"/>
          <p:cNvSpPr/>
          <p:nvPr/>
        </p:nvSpPr>
        <p:spPr>
          <a:xfrm>
            <a:off x="3124200" y="2895600"/>
            <a:ext cx="402065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Thank </a:t>
            </a:r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you,</a:t>
            </a:r>
          </a:p>
          <a:p>
            <a:pPr algn="ctr"/>
            <a:endParaRPr lang="en-US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Questions?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346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mk-MK" dirty="0" smtClean="0"/>
              <a:t>Outline</a:t>
            </a:r>
            <a:endParaRPr lang="en-US" altLang="mk-MK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mk-MK" sz="2800" dirty="0" smtClean="0"/>
              <a:t>The </a:t>
            </a:r>
            <a:r>
              <a:rPr lang="en-US" altLang="mk-MK" sz="2800" dirty="0" smtClean="0"/>
              <a:t>significance</a:t>
            </a:r>
            <a:r>
              <a:rPr lang="en-US" altLang="mk-MK" sz="2800" dirty="0" smtClean="0"/>
              <a:t> of lab classes –previous experience</a:t>
            </a:r>
            <a:endParaRPr lang="en-US" altLang="mk-MK" sz="2800" dirty="0" smtClean="0"/>
          </a:p>
          <a:p>
            <a:pPr>
              <a:lnSpc>
                <a:spcPct val="80000"/>
              </a:lnSpc>
            </a:pPr>
            <a:r>
              <a:rPr lang="en-US" altLang="mk-MK" sz="2800" dirty="0" smtClean="0"/>
              <a:t>Political impact in </a:t>
            </a:r>
            <a:r>
              <a:rPr lang="en-US" altLang="mk-MK" sz="2800" dirty="0" smtClean="0"/>
              <a:t>academia </a:t>
            </a:r>
            <a:endParaRPr lang="en-US" altLang="mk-MK" sz="2800" dirty="0" smtClean="0"/>
          </a:p>
          <a:p>
            <a:pPr>
              <a:lnSpc>
                <a:spcPct val="80000"/>
              </a:lnSpc>
            </a:pPr>
            <a:r>
              <a:rPr lang="en-US" altLang="mk-MK" sz="2800" dirty="0" smtClean="0"/>
              <a:t>Change of </a:t>
            </a:r>
            <a:r>
              <a:rPr lang="en-US" altLang="mk-MK" sz="2800" dirty="0" smtClean="0"/>
              <a:t>the SP and OOP courses</a:t>
            </a:r>
            <a:endParaRPr lang="en-US" altLang="mk-MK" sz="2800" dirty="0" smtClean="0"/>
          </a:p>
          <a:p>
            <a:pPr>
              <a:lnSpc>
                <a:spcPct val="80000"/>
              </a:lnSpc>
            </a:pPr>
            <a:r>
              <a:rPr lang="en-US" altLang="mk-MK" sz="2800" dirty="0" smtClean="0"/>
              <a:t>Impact on students</a:t>
            </a:r>
          </a:p>
          <a:p>
            <a:pPr>
              <a:lnSpc>
                <a:spcPct val="80000"/>
              </a:lnSpc>
            </a:pPr>
            <a:r>
              <a:rPr lang="en-US" altLang="mk-MK" sz="2800" dirty="0" smtClean="0"/>
              <a:t>Result statistics</a:t>
            </a:r>
          </a:p>
          <a:p>
            <a:pPr>
              <a:lnSpc>
                <a:spcPct val="80000"/>
              </a:lnSpc>
            </a:pPr>
            <a:r>
              <a:rPr lang="en-US" altLang="mk-MK" sz="2800" dirty="0" smtClean="0"/>
              <a:t>Latest development</a:t>
            </a:r>
          </a:p>
          <a:p>
            <a:pPr>
              <a:lnSpc>
                <a:spcPct val="80000"/>
              </a:lnSpc>
            </a:pPr>
            <a:r>
              <a:rPr lang="en-US" altLang="mk-MK" sz="2800" dirty="0" smtClean="0"/>
              <a:t>Conclusion</a:t>
            </a:r>
          </a:p>
          <a:p>
            <a:pPr>
              <a:lnSpc>
                <a:spcPct val="80000"/>
              </a:lnSpc>
            </a:pPr>
            <a:endParaRPr lang="en-US" altLang="mk-M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2000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12887"/>
            <a:ext cx="6347714" cy="454501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Institute of Informatics at the Faculty of Natural Science and Mathematics </a:t>
            </a:r>
            <a:r>
              <a:rPr lang="en-US" dirty="0" smtClean="0"/>
              <a:t>- 1985</a:t>
            </a:r>
            <a:endParaRPr lang="en-US" dirty="0" smtClean="0"/>
          </a:p>
          <a:p>
            <a:pPr lvl="1"/>
            <a:r>
              <a:rPr lang="en-US" dirty="0" smtClean="0"/>
              <a:t>Mathematical background of informatics </a:t>
            </a:r>
            <a:endParaRPr lang="en-US" dirty="0" smtClean="0"/>
          </a:p>
          <a:p>
            <a:pPr lvl="1"/>
            <a:r>
              <a:rPr lang="en-US" dirty="0"/>
              <a:t>M</a:t>
            </a:r>
            <a:r>
              <a:rPr lang="en-US" dirty="0" smtClean="0"/>
              <a:t>any </a:t>
            </a:r>
            <a:r>
              <a:rPr lang="en-US" dirty="0" smtClean="0"/>
              <a:t>theoretical </a:t>
            </a:r>
            <a:r>
              <a:rPr lang="en-US" dirty="0" smtClean="0"/>
              <a:t>courses</a:t>
            </a:r>
            <a:endParaRPr lang="en-US" dirty="0" smtClean="0"/>
          </a:p>
          <a:p>
            <a:pPr lvl="1"/>
            <a:r>
              <a:rPr lang="en-US" dirty="0" smtClean="0"/>
              <a:t>Almost no lab </a:t>
            </a:r>
            <a:r>
              <a:rPr lang="en-US" dirty="0" smtClean="0"/>
              <a:t>practice</a:t>
            </a:r>
            <a:endParaRPr lang="en-US" dirty="0" smtClean="0"/>
          </a:p>
          <a:p>
            <a:pPr lvl="1"/>
            <a:r>
              <a:rPr lang="en-US" dirty="0" smtClean="0"/>
              <a:t>Courses are consisted of </a:t>
            </a:r>
          </a:p>
          <a:p>
            <a:pPr lvl="2"/>
            <a:r>
              <a:rPr lang="en-US" dirty="0" smtClean="0"/>
              <a:t>Theory</a:t>
            </a:r>
          </a:p>
          <a:p>
            <a:pPr lvl="2"/>
            <a:r>
              <a:rPr lang="en-US" dirty="0" smtClean="0"/>
              <a:t>Auditory exercises – solvin</a:t>
            </a:r>
            <a:r>
              <a:rPr lang="en-US" dirty="0" smtClean="0"/>
              <a:t>g problems on black (green) board</a:t>
            </a:r>
            <a:endParaRPr lang="en-US" dirty="0" smtClean="0"/>
          </a:p>
          <a:p>
            <a:pPr lvl="2"/>
            <a:r>
              <a:rPr lang="en-US" dirty="0" smtClean="0"/>
              <a:t>NO computers and lab classes</a:t>
            </a:r>
          </a:p>
          <a:p>
            <a:r>
              <a:rPr lang="en-US" sz="2100" b="1" dirty="0" smtClean="0">
                <a:solidFill>
                  <a:srgbClr val="FF0000"/>
                </a:solidFill>
              </a:rPr>
              <a:t>JOBS for II students?</a:t>
            </a:r>
            <a:endParaRPr lang="en-US" sz="2100" b="1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The students weren’t accepted as potential </a:t>
            </a:r>
          </a:p>
          <a:p>
            <a:pPr lvl="2"/>
            <a:r>
              <a:rPr lang="en-US" dirty="0"/>
              <a:t>Programmers</a:t>
            </a:r>
          </a:p>
          <a:p>
            <a:pPr lvl="2"/>
            <a:r>
              <a:rPr lang="en-US" dirty="0"/>
              <a:t>Web developers</a:t>
            </a:r>
          </a:p>
          <a:p>
            <a:pPr lvl="2"/>
            <a:r>
              <a:rPr lang="en-US" dirty="0"/>
              <a:t>IT administrators</a:t>
            </a:r>
          </a:p>
          <a:p>
            <a:pPr lvl="2"/>
            <a:r>
              <a:rPr lang="en-US" dirty="0"/>
              <a:t>…</a:t>
            </a:r>
          </a:p>
          <a:p>
            <a:pPr lvl="1"/>
            <a:r>
              <a:rPr lang="en-US" dirty="0"/>
              <a:t>Mostly as HIGH SHOOL informatics teachers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6" name="Picture 5" descr="II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913" y="-65087"/>
            <a:ext cx="3508087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226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6347713" cy="1320800"/>
          </a:xfrm>
        </p:spPr>
        <p:txBody>
          <a:bodyPr>
            <a:normAutofit/>
          </a:bodyPr>
          <a:lstStyle/>
          <a:p>
            <a:r>
              <a:rPr lang="en-US" dirty="0" smtClean="0"/>
              <a:t>2000- </a:t>
            </a:r>
            <a:r>
              <a:rPr lang="en-US" dirty="0" smtClean="0"/>
              <a:t>2011 </a:t>
            </a:r>
            <a:r>
              <a:rPr lang="en-US" dirty="0" smtClean="0"/>
              <a:t>– Becoming IT education leader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545" y="2441327"/>
            <a:ext cx="6347714" cy="4392610"/>
          </a:xfrm>
        </p:spPr>
        <p:txBody>
          <a:bodyPr>
            <a:noAutofit/>
          </a:bodyPr>
          <a:lstStyle/>
          <a:p>
            <a:r>
              <a:rPr lang="en-US" sz="2000" dirty="0"/>
              <a:t>Several changes in the curriculum</a:t>
            </a:r>
          </a:p>
          <a:p>
            <a:r>
              <a:rPr lang="en-US" sz="2000" dirty="0"/>
              <a:t>Going towards more practical IT </a:t>
            </a:r>
            <a:r>
              <a:rPr lang="en-US" sz="2000" dirty="0" smtClean="0"/>
              <a:t>knowledge</a:t>
            </a:r>
            <a:endParaRPr lang="en-US" sz="2000" dirty="0" smtClean="0"/>
          </a:p>
          <a:p>
            <a:r>
              <a:rPr lang="en-US" sz="2000" dirty="0" smtClean="0"/>
              <a:t>Institute </a:t>
            </a:r>
            <a:r>
              <a:rPr lang="en-US" sz="2000" dirty="0"/>
              <a:t>of Informatics </a:t>
            </a:r>
            <a:r>
              <a:rPr lang="en-US" sz="2000" dirty="0" smtClean="0"/>
              <a:t>makes a change of the curriculum to meet modern standards (IEEE/ACM) </a:t>
            </a:r>
          </a:p>
          <a:p>
            <a:pPr lvl="1"/>
            <a:r>
              <a:rPr lang="en-US" sz="1800" dirty="0" smtClean="0"/>
              <a:t>Laboratory exercises for every subject</a:t>
            </a:r>
          </a:p>
          <a:p>
            <a:pPr lvl="1"/>
            <a:r>
              <a:rPr lang="en-US" sz="1800" dirty="0" smtClean="0"/>
              <a:t>Even for the Mathematics subjects!</a:t>
            </a:r>
          </a:p>
          <a:p>
            <a:pPr lvl="2"/>
            <a:r>
              <a:rPr lang="en-US" sz="1600" dirty="0" smtClean="0"/>
              <a:t>Students learn to use Mathematica and </a:t>
            </a:r>
            <a:r>
              <a:rPr lang="en-US" sz="1600" dirty="0" err="1" smtClean="0"/>
              <a:t>MathLab</a:t>
            </a:r>
            <a:r>
              <a:rPr lang="en-US" sz="1600" dirty="0" smtClean="0"/>
              <a:t> as power users!</a:t>
            </a:r>
          </a:p>
          <a:p>
            <a:pPr lvl="2"/>
            <a:r>
              <a:rPr lang="en-US" sz="1600" dirty="0" smtClean="0"/>
              <a:t>And they use it </a:t>
            </a:r>
            <a:r>
              <a:rPr lang="en-US" sz="1600" dirty="0" smtClean="0"/>
              <a:t>to learn the mathematical concepts</a:t>
            </a:r>
          </a:p>
          <a:p>
            <a:pPr lvl="2"/>
            <a:r>
              <a:rPr lang="en-US" sz="1600" dirty="0" smtClean="0"/>
              <a:t>Getting better results</a:t>
            </a:r>
            <a:endParaRPr lang="en-US" sz="1600" dirty="0" smtClean="0"/>
          </a:p>
          <a:p>
            <a:pPr lvl="2"/>
            <a:endParaRPr lang="en-US" sz="1600" dirty="0"/>
          </a:p>
        </p:txBody>
      </p:sp>
      <p:pic>
        <p:nvPicPr>
          <p:cNvPr id="5" name="Picture 4" descr="II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913" y="-65087"/>
            <a:ext cx="3508087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179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Job </a:t>
            </a:r>
            <a:r>
              <a:rPr lang="en-US" dirty="0" smtClean="0"/>
              <a:t>offers to</a:t>
            </a:r>
            <a:br>
              <a:rPr lang="en-US" dirty="0" smtClean="0"/>
            </a:br>
            <a:r>
              <a:rPr lang="en-US" dirty="0" smtClean="0"/>
              <a:t>II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46881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IT firms in Macedonia started the interest towards II students</a:t>
            </a:r>
          </a:p>
          <a:p>
            <a:r>
              <a:rPr lang="en-US" sz="2400" dirty="0" smtClean="0"/>
              <a:t>After this period</a:t>
            </a:r>
          </a:p>
          <a:p>
            <a:pPr lvl="1"/>
            <a:r>
              <a:rPr lang="en-US" sz="2000" dirty="0" smtClean="0"/>
              <a:t>Equally or even </a:t>
            </a:r>
            <a:r>
              <a:rPr lang="en-US" sz="2000" dirty="0"/>
              <a:t>p</a:t>
            </a:r>
            <a:r>
              <a:rPr lang="en-US" sz="2000" dirty="0" smtClean="0"/>
              <a:t>refer </a:t>
            </a:r>
            <a:r>
              <a:rPr lang="en-US" sz="2000" dirty="0" smtClean="0"/>
              <a:t>II students than </a:t>
            </a:r>
            <a:r>
              <a:rPr lang="en-US" sz="2000" dirty="0" smtClean="0"/>
              <a:t>ETF</a:t>
            </a:r>
            <a:r>
              <a:rPr lang="en-US" sz="2000" dirty="0" smtClean="0"/>
              <a:t> students in job offering</a:t>
            </a:r>
            <a:endParaRPr lang="en-US" sz="2000" dirty="0" smtClean="0"/>
          </a:p>
          <a:p>
            <a:pPr lvl="1"/>
            <a:r>
              <a:rPr lang="en-US" sz="2000" dirty="0" smtClean="0"/>
              <a:t>Because …</a:t>
            </a:r>
            <a:endParaRPr lang="en-US" sz="1800" dirty="0"/>
          </a:p>
          <a:p>
            <a:pPr lvl="2"/>
            <a:r>
              <a:rPr lang="en-US" sz="1800" dirty="0" smtClean="0"/>
              <a:t>they have </a:t>
            </a:r>
            <a:r>
              <a:rPr lang="en-US" sz="1800" dirty="0" smtClean="0"/>
              <a:t>solid algorithmic knowledge</a:t>
            </a:r>
            <a:r>
              <a:rPr lang="en-US" sz="1800" dirty="0" smtClean="0"/>
              <a:t>,</a:t>
            </a:r>
          </a:p>
          <a:p>
            <a:pPr lvl="2"/>
            <a:r>
              <a:rPr lang="en-US" sz="1800" dirty="0" smtClean="0"/>
              <a:t>yet </a:t>
            </a:r>
            <a:r>
              <a:rPr lang="en-US" sz="1800" dirty="0" smtClean="0"/>
              <a:t>use many practical tools</a:t>
            </a:r>
            <a:endParaRPr lang="en-US" sz="1800" dirty="0"/>
          </a:p>
        </p:txBody>
      </p:sp>
      <p:pic>
        <p:nvPicPr>
          <p:cNvPr id="5" name="Picture 4" descr="II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913" y="-65087"/>
            <a:ext cx="3508087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060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998" y="165659"/>
            <a:ext cx="8001001" cy="1320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2011 – Faculty of Computer Science and Engineering</a:t>
            </a:r>
            <a:r>
              <a:rPr lang="en-US" dirty="0" smtClean="0"/>
              <a:t>!!!</a:t>
            </a:r>
            <a:br>
              <a:rPr lang="en-US" dirty="0" smtClean="0"/>
            </a:br>
            <a:r>
              <a:rPr lang="en-US" dirty="0" smtClean="0"/>
              <a:t>FINKI (in Macedonian)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37850"/>
            <a:ext cx="6347714" cy="2967859"/>
          </a:xfrm>
        </p:spPr>
        <p:txBody>
          <a:bodyPr/>
          <a:lstStyle/>
          <a:p>
            <a:r>
              <a:rPr lang="en-US" dirty="0" smtClean="0"/>
              <a:t>Both IT Education Leaders Unite in a same </a:t>
            </a:r>
            <a:r>
              <a:rPr lang="en-US" dirty="0" smtClean="0"/>
              <a:t>Faculty in the same University </a:t>
            </a:r>
            <a:endParaRPr lang="en-US" dirty="0"/>
          </a:p>
          <a:p>
            <a:r>
              <a:rPr lang="en-US" dirty="0" smtClean="0"/>
              <a:t>No more dilemma </a:t>
            </a:r>
          </a:p>
          <a:p>
            <a:pPr lvl="1"/>
            <a:r>
              <a:rPr lang="en-US" dirty="0" smtClean="0"/>
              <a:t>Which faculty to go </a:t>
            </a:r>
          </a:p>
          <a:p>
            <a:pPr lvl="2"/>
            <a:r>
              <a:rPr lang="en-US" dirty="0" smtClean="0"/>
              <a:t>Faculty of Natural Sciences and Mathematics (PMF) or Electrical Engineering </a:t>
            </a:r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1524000" y="4038600"/>
            <a:ext cx="4410822" cy="2537182"/>
            <a:chOff x="838200" y="1771730"/>
            <a:chExt cx="6849222" cy="3974795"/>
          </a:xfrm>
        </p:grpSpPr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94859" y="1771730"/>
              <a:ext cx="2036223" cy="1832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62683" y="1771730"/>
              <a:ext cx="1851606" cy="177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838200" y="3704342"/>
              <a:ext cx="2748902" cy="950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dirty="0" smtClean="0"/>
                <a:t>PMF, </a:t>
              </a:r>
              <a:r>
                <a:rPr lang="en-US" sz="1400" dirty="0" err="1" smtClean="0"/>
                <a:t>Instutute</a:t>
              </a:r>
              <a:r>
                <a:rPr lang="en-US" sz="1400" dirty="0" smtClean="0"/>
                <a:t> of Informatics</a:t>
              </a:r>
              <a:endParaRPr lang="mk-MK" sz="1400" dirty="0"/>
            </a:p>
          </p:txBody>
        </p:sp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4938520" y="3735113"/>
              <a:ext cx="274890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dirty="0" smtClean="0"/>
                <a:t>ETF</a:t>
              </a:r>
              <a:endParaRPr lang="mk-MK" dirty="0"/>
            </a:p>
          </p:txBody>
        </p:sp>
        <p:pic>
          <p:nvPicPr>
            <p:cNvPr id="11" name="Picture 4" descr="http://www.finki.ukim.mk/Style/images/frontEnd/layout/finki-logo-9-en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4603" y="4542228"/>
              <a:ext cx="4744193" cy="12042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Picture 12" descr="II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678" y="4320940"/>
            <a:ext cx="2350029" cy="605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783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388" y="248183"/>
            <a:ext cx="6347713" cy="1320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1568982"/>
            <a:ext cx="3429000" cy="23111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4038600"/>
            <a:ext cx="1983231" cy="2324099"/>
          </a:xfrm>
          <a:prstGeom prst="rect">
            <a:avLst/>
          </a:prstGeom>
        </p:spPr>
      </p:pic>
      <p:pic>
        <p:nvPicPr>
          <p:cNvPr id="7" name="Picture 4" descr="http://www.finki.ukim.mk/Style/images/frontEnd/layout/finki-logo-9-e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303" y="43000"/>
            <a:ext cx="4744193" cy="1204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prazna_sal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00600" y="1634149"/>
            <a:ext cx="4011376" cy="1842082"/>
          </a:xfrm>
          <a:prstGeom prst="rect">
            <a:avLst/>
          </a:prstGeom>
        </p:spPr>
      </p:pic>
      <p:pic>
        <p:nvPicPr>
          <p:cNvPr id="9" name="Picture 8" descr="smart_izgle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66800" y="3894117"/>
            <a:ext cx="4020589" cy="2999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2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 since the beginning of FINKI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2011 – </a:t>
            </a:r>
            <a:r>
              <a:rPr lang="en-US" sz="2800" dirty="0" smtClean="0">
                <a:solidFill>
                  <a:srgbClr val="FF0000"/>
                </a:solidFill>
              </a:rPr>
              <a:t>December 2014</a:t>
            </a:r>
          </a:p>
          <a:p>
            <a:pPr lvl="1"/>
            <a:r>
              <a:rPr lang="en-US" sz="2400" dirty="0" smtClean="0"/>
              <a:t>Teaching OOP lab exercises</a:t>
            </a:r>
          </a:p>
          <a:p>
            <a:pPr lvl="1"/>
            <a:r>
              <a:rPr lang="en-US" sz="2400" dirty="0" smtClean="0"/>
              <a:t>Covering the lab classes, assistants and..</a:t>
            </a:r>
          </a:p>
          <a:p>
            <a:pPr lvl="2"/>
            <a:r>
              <a:rPr lang="en-US" sz="2000" dirty="0" smtClean="0"/>
              <a:t>We call them </a:t>
            </a:r>
            <a:r>
              <a:rPr lang="en-US" sz="2000" b="1" dirty="0" smtClean="0"/>
              <a:t>LAB ASSISTANTS</a:t>
            </a:r>
          </a:p>
          <a:p>
            <a:pPr lvl="2"/>
            <a:r>
              <a:rPr lang="en-US" sz="2000" dirty="0" smtClean="0"/>
              <a:t>MSc students, BSc, student at the end of studies, …</a:t>
            </a:r>
          </a:p>
          <a:p>
            <a:pPr lvl="2"/>
            <a:r>
              <a:rPr lang="en-US" sz="2000" dirty="0" smtClean="0"/>
              <a:t>Involved each semester </a:t>
            </a:r>
          </a:p>
          <a:p>
            <a:pPr lvl="2"/>
            <a:r>
              <a:rPr lang="en-US" sz="2000" dirty="0" smtClean="0"/>
              <a:t>On Faculty payment roll </a:t>
            </a:r>
            <a:endParaRPr lang="en-US" sz="2000" dirty="0" smtClean="0"/>
          </a:p>
          <a:p>
            <a:pPr lvl="2"/>
            <a:r>
              <a:rPr lang="en-US" sz="2000" dirty="0" smtClean="0"/>
              <a:t>Excellent covering </a:t>
            </a:r>
            <a:r>
              <a:rPr lang="en-US" sz="2000" dirty="0" smtClean="0"/>
              <a:t>ALL</a:t>
            </a:r>
            <a:r>
              <a:rPr lang="en-US" sz="2000" dirty="0" smtClean="0"/>
              <a:t> of the lab exercises </a:t>
            </a:r>
          </a:p>
          <a:p>
            <a:pPr lvl="1"/>
            <a:endParaRPr lang="en-US" sz="2400" dirty="0" smtClean="0"/>
          </a:p>
        </p:txBody>
      </p:sp>
      <p:pic>
        <p:nvPicPr>
          <p:cNvPr id="4" name="Picture 2" descr="re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75" y="0"/>
            <a:ext cx="1825625" cy="182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612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numbers…covering the lab classes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assistants have covered 80% of the lab exercises</a:t>
            </a:r>
          </a:p>
          <a:p>
            <a:pPr lvl="1"/>
            <a:r>
              <a:rPr lang="en-US" dirty="0" smtClean="0"/>
              <a:t>~ </a:t>
            </a:r>
            <a:r>
              <a:rPr lang="en-US" dirty="0"/>
              <a:t>800 lab classes </a:t>
            </a:r>
          </a:p>
          <a:p>
            <a:pPr lvl="2"/>
            <a:r>
              <a:rPr lang="en-US" dirty="0"/>
              <a:t>20 students per class  </a:t>
            </a:r>
          </a:p>
          <a:p>
            <a:pPr lvl="2"/>
            <a:r>
              <a:rPr lang="en-US" dirty="0"/>
              <a:t>First two semesters ~ 1500 students</a:t>
            </a:r>
          </a:p>
          <a:p>
            <a:pPr lvl="3"/>
            <a:r>
              <a:rPr lang="en-US" dirty="0"/>
              <a:t>After 4 years (since FINKI has started)</a:t>
            </a:r>
          </a:p>
          <a:p>
            <a:pPr lvl="3"/>
            <a:r>
              <a:rPr lang="en-US" dirty="0"/>
              <a:t>Each year, about 700 newcomers </a:t>
            </a:r>
            <a:endParaRPr lang="en-US" dirty="0" smtClean="0"/>
          </a:p>
          <a:p>
            <a:pPr marL="342900" lvl="1" indent="-342900"/>
            <a:r>
              <a:rPr lang="en-US" dirty="0"/>
              <a:t>A</a:t>
            </a:r>
            <a:r>
              <a:rPr lang="en-US" dirty="0" smtClean="0"/>
              <a:t>lmost </a:t>
            </a:r>
            <a:r>
              <a:rPr lang="en-US" dirty="0"/>
              <a:t>“mission impossible” for preparing </a:t>
            </a:r>
            <a:r>
              <a:rPr lang="en-US" dirty="0" smtClean="0"/>
              <a:t>the class </a:t>
            </a:r>
            <a:r>
              <a:rPr lang="en-US" dirty="0"/>
              <a:t>schedule with no real faculty building	</a:t>
            </a:r>
            <a:endParaRPr lang="en-US" dirty="0" smtClean="0"/>
          </a:p>
          <a:p>
            <a:pPr marL="742950" lvl="2" indent="-342900"/>
            <a:r>
              <a:rPr lang="en-US" dirty="0" smtClean="0"/>
              <a:t>FINKI still doesn’t have own building!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mk-MK" dirty="0"/>
          </a:p>
        </p:txBody>
      </p:sp>
      <p:pic>
        <p:nvPicPr>
          <p:cNvPr id="4" name="Picture 2" descr="re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75" y="0"/>
            <a:ext cx="1825625" cy="182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508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25363</TotalTime>
  <Words>1026</Words>
  <Application>Microsoft Office PowerPoint</Application>
  <PresentationFormat>On-screen Show (4:3)</PresentationFormat>
  <Paragraphs>169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Tahoma</vt:lpstr>
      <vt:lpstr>Trebuchet MS</vt:lpstr>
      <vt:lpstr>Wingdings</vt:lpstr>
      <vt:lpstr>Wingdings 3</vt:lpstr>
      <vt:lpstr>Facet</vt:lpstr>
      <vt:lpstr>The influence of the new administrative law upon teaching OOP course </vt:lpstr>
      <vt:lpstr>Outline</vt:lpstr>
      <vt:lpstr>Before 2000</vt:lpstr>
      <vt:lpstr>2000- 2011 – Becoming IT education leader</vt:lpstr>
      <vt:lpstr>IT Job offers to II students</vt:lpstr>
      <vt:lpstr>2011 – Faculty of Computer Science and Engineering!!! FINKI (in Macedonian)</vt:lpstr>
      <vt:lpstr>PowerPoint Presentation</vt:lpstr>
      <vt:lpstr>Situation since the beginning of FINKI</vt:lpstr>
      <vt:lpstr>Some numbers…covering the lab classes</vt:lpstr>
      <vt:lpstr>What about the programming courses? </vt:lpstr>
      <vt:lpstr>2014 / 2015</vt:lpstr>
      <vt:lpstr>Ah that politics…</vt:lpstr>
      <vt:lpstr>What we did after the famous law </vt:lpstr>
      <vt:lpstr>What do students say – different opinions </vt:lpstr>
      <vt:lpstr>Some statistics</vt:lpstr>
      <vt:lpstr>Latest development</vt:lpstr>
      <vt:lpstr>How to proceed…</vt:lpstr>
      <vt:lpstr>Conclusion</vt:lpstr>
      <vt:lpstr>Hope for better results in the programming courses!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 за сегментација на 3Д слики</dc:title>
  <dc:creator>Tamara</dc:creator>
  <cp:lastModifiedBy>ana</cp:lastModifiedBy>
  <cp:revision>75</cp:revision>
  <dcterms:created xsi:type="dcterms:W3CDTF">2012-12-25T12:39:38Z</dcterms:created>
  <dcterms:modified xsi:type="dcterms:W3CDTF">2015-08-24T10:43:12Z</dcterms:modified>
</cp:coreProperties>
</file>